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7" r:id="rId2"/>
    <p:sldId id="258" r:id="rId3"/>
    <p:sldId id="259" r:id="rId4"/>
    <p:sldId id="263" r:id="rId5"/>
    <p:sldId id="264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1B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473" autoAdjust="0"/>
    <p:restoredTop sz="94660"/>
  </p:normalViewPr>
  <p:slideViewPr>
    <p:cSldViewPr snapToGrid="0">
      <p:cViewPr>
        <p:scale>
          <a:sx n="66" d="100"/>
          <a:sy n="66" d="100"/>
        </p:scale>
        <p:origin x="1032" y="4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B54FA5-D1D9-4013-8FE2-B7F3651ABC77}" type="datetimeFigureOut">
              <a:rPr lang="en-US" smtClean="0"/>
              <a:t>6/6/2025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05FB55-C53D-485F-99C3-269F385F00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552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42EA9-0810-4CA4-8544-5F9FC3A1E798}" type="datetime1">
              <a:rPr lang="en-US" smtClean="0"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56DE6-2ABB-4783-8F6A-B466A5883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111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ECA0E-137A-46DA-B6CC-977D35CD739B}" type="datetime1">
              <a:rPr lang="en-US" smtClean="0"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56DE6-2ABB-4783-8F6A-B466A5883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330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769A9-34DF-42E5-B825-158803B63F34}" type="datetime1">
              <a:rPr lang="en-US" smtClean="0"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56DE6-2ABB-4783-8F6A-B466A5883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35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81059-D0B4-4205-BFDF-341A3F8E83D6}" type="datetime1">
              <a:rPr lang="en-US" smtClean="0"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56DE6-2ABB-4783-8F6A-B466A5883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873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C94BA-53F1-4D4B-A999-F4685754F23B}" type="datetime1">
              <a:rPr lang="en-US" smtClean="0"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56DE6-2ABB-4783-8F6A-B466A5883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917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03B46-032D-4499-8CA6-CC8CA2237BEA}" type="datetime1">
              <a:rPr lang="en-US" smtClean="0"/>
              <a:t>6/6/2025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56DE6-2ABB-4783-8F6A-B466A5883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178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E9663D-B4C4-4D1D-95C8-F181F4910ACD}" type="datetime1">
              <a:rPr lang="en-US" smtClean="0"/>
              <a:t>6/6/2025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56DE6-2ABB-4783-8F6A-B466A5883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936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82DC8-C9A7-4FD0-B09E-2605DFF67447}" type="datetime1">
              <a:rPr lang="en-US" smtClean="0"/>
              <a:t>6/6/2025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56DE6-2ABB-4783-8F6A-B466A5883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82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A2365-B323-443D-90F4-071572F29609}" type="datetime1">
              <a:rPr lang="en-US" smtClean="0"/>
              <a:t>6/6/2025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56DE6-2ABB-4783-8F6A-B466A5883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98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682DC-7DA6-475D-BBB3-2FE5B4DF54EB}" type="datetime1">
              <a:rPr lang="en-US" smtClean="0"/>
              <a:t>6/6/2025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56DE6-2ABB-4783-8F6A-B466A5883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85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33094-5227-4DC5-A84C-F05F3348575F}" type="datetime1">
              <a:rPr lang="en-US" smtClean="0"/>
              <a:t>6/6/2025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56DE6-2ABB-4783-8F6A-B466A5883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60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FDBED6-6A15-4B09-9BC4-882AF159162F}" type="datetime1">
              <a:rPr lang="en-US" smtClean="0"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56DE6-2ABB-4783-8F6A-B466A5883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985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24573"/>
            <a:ext cx="12192000" cy="58477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square" anchor="ctr">
            <a:spAutoFit/>
          </a:bodyPr>
          <a:lstStyle>
            <a:lvl1pPr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US" altLang="en-US" sz="3200" dirty="0">
                <a:solidFill>
                  <a:srgbClr val="C00000"/>
                </a:solidFill>
                <a:latin typeface="Agency FB" panose="020B0503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Problem Statement</a:t>
            </a:r>
            <a:endParaRPr lang="en-US" altLang="en-US" sz="3200" dirty="0">
              <a:latin typeface="Agency FB" panose="020B05030202020202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56DE6-2ABB-4783-8F6A-B466A5883C0A}" type="slidenum">
              <a:rPr lang="en-US" smtClean="0"/>
              <a:t>1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75ED44-CFC3-DAC7-E19C-C59D73FD0D1C}"/>
              </a:ext>
            </a:extLst>
          </p:cNvPr>
          <p:cNvSpPr/>
          <p:nvPr/>
        </p:nvSpPr>
        <p:spPr>
          <a:xfrm>
            <a:off x="292204" y="1709694"/>
            <a:ext cx="5100918" cy="42473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India's rapidly growing coastal tourism sector, while economically beneficial, faces significant challenges related to tourist safety, environmental sustainability, and the socio-cultural well-being of local communities. A major issue is the lack of a centralized platform providing real-time information on beach safety, weather forecasts, tsunami alerts, and recreational suitability, leaving tourists vulnerable to natural hazards and uncertainty. Coupled with inadequate safety infrastructure, unregulated tourism practices, and socio-environmental degradation, there is an urgent need for a holistic solution that ensures a safer, more informed, and sustainable beach tourism experience across India.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E0A1B51-59EC-B405-D829-1BB1BB293C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53" t="1166" r="5217" b="1114"/>
          <a:stretch/>
        </p:blipFill>
        <p:spPr>
          <a:xfrm>
            <a:off x="5749781" y="1709693"/>
            <a:ext cx="5934738" cy="424731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F2C27F4-8C63-834F-1682-8211C71C29B2}"/>
              </a:ext>
            </a:extLst>
          </p:cNvPr>
          <p:cNvSpPr/>
          <p:nvPr/>
        </p:nvSpPr>
        <p:spPr>
          <a:xfrm>
            <a:off x="292204" y="1239679"/>
            <a:ext cx="4168588" cy="40011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US" sz="2000" b="1" u="sng" dirty="0">
                <a:latin typeface="Agency FB" panose="020B0503020202020204" pitchFamily="34" charset="0"/>
              </a:rPr>
              <a:t>Problem Statement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72564AD-16A8-4401-DC6E-7305179C117F}"/>
              </a:ext>
            </a:extLst>
          </p:cNvPr>
          <p:cNvSpPr/>
          <p:nvPr/>
        </p:nvSpPr>
        <p:spPr>
          <a:xfrm>
            <a:off x="5749781" y="1239679"/>
            <a:ext cx="2241177" cy="40011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US" sz="2000" b="1" u="sng" dirty="0">
                <a:latin typeface="Agency FB" panose="020B0503020202020204" pitchFamily="34" charset="0"/>
              </a:rPr>
              <a:t>Illustration</a:t>
            </a:r>
          </a:p>
        </p:txBody>
      </p:sp>
    </p:spTree>
    <p:extLst>
      <p:ext uri="{BB962C8B-B14F-4D97-AF65-F5344CB8AC3E}">
        <p14:creationId xmlns:p14="http://schemas.microsoft.com/office/powerpoint/2010/main" val="1115582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7376"/>
            <a:ext cx="12192000" cy="58477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square" anchor="ctr">
            <a:spAutoFit/>
          </a:bodyPr>
          <a:lstStyle>
            <a:lvl1pPr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US" altLang="en-US" sz="3200" dirty="0">
                <a:solidFill>
                  <a:srgbClr val="C00000"/>
                </a:solidFill>
                <a:latin typeface="Agency FB" panose="020B0503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Proposed Solution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56DE6-2ABB-4783-8F6A-B466A5883C0A}" type="slidenum">
              <a:rPr lang="en-US" smtClean="0"/>
              <a:t>2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671ED97-0B46-AA9E-C4B7-0F91A307E36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277"/>
          <a:stretch/>
        </p:blipFill>
        <p:spPr>
          <a:xfrm>
            <a:off x="328622" y="1508163"/>
            <a:ext cx="5776648" cy="463875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B3CDCE-2902-8623-72A6-333D18E626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25"/>
          <a:stretch/>
        </p:blipFill>
        <p:spPr>
          <a:xfrm>
            <a:off x="6405133" y="1508163"/>
            <a:ext cx="5308028" cy="457459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736927F-4BCE-9580-06FB-29CACB142791}"/>
              </a:ext>
            </a:extLst>
          </p:cNvPr>
          <p:cNvSpPr/>
          <p:nvPr/>
        </p:nvSpPr>
        <p:spPr>
          <a:xfrm>
            <a:off x="328622" y="975119"/>
            <a:ext cx="2241177" cy="40011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US" sz="2000" b="1" u="sng" dirty="0">
                <a:latin typeface="Agency FB" panose="020B0503020202020204" pitchFamily="34" charset="0"/>
              </a:rPr>
              <a:t>Key Features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565CFAB-380E-C89A-7CBA-F51A587E1ADE}"/>
              </a:ext>
            </a:extLst>
          </p:cNvPr>
          <p:cNvSpPr/>
          <p:nvPr/>
        </p:nvSpPr>
        <p:spPr>
          <a:xfrm>
            <a:off x="6564679" y="914180"/>
            <a:ext cx="2241177" cy="40011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US" sz="2000" b="1" u="sng" dirty="0">
                <a:latin typeface="Agency FB" panose="020B0503020202020204" pitchFamily="34" charset="0"/>
              </a:rPr>
              <a:t>Application Flow</a:t>
            </a:r>
          </a:p>
        </p:txBody>
      </p:sp>
    </p:spTree>
    <p:extLst>
      <p:ext uri="{BB962C8B-B14F-4D97-AF65-F5344CB8AC3E}">
        <p14:creationId xmlns:p14="http://schemas.microsoft.com/office/powerpoint/2010/main" val="3923094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-23228"/>
            <a:ext cx="12192000" cy="58477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square" anchor="ctr">
            <a:spAutoFit/>
          </a:bodyPr>
          <a:lstStyle>
            <a:lvl1pPr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US" altLang="en-US" sz="3200" dirty="0">
                <a:latin typeface="Agency FB" panose="020B0503020202020204" pitchFamily="34" charset="0"/>
              </a:rPr>
              <a:t>Target Audience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56DE6-2ABB-4783-8F6A-B466A5883C0A}" type="slidenum">
              <a:rPr lang="en-US" smtClean="0"/>
              <a:t>3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F09B336-2151-70B5-0C7D-91246457AA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752" b="2333"/>
          <a:stretch/>
        </p:blipFill>
        <p:spPr>
          <a:xfrm>
            <a:off x="678750" y="561547"/>
            <a:ext cx="10278035" cy="59312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8256C55-F515-5568-694A-7AD682A0CC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658" t="75924" r="53765" b="21180"/>
          <a:stretch/>
        </p:blipFill>
        <p:spPr>
          <a:xfrm>
            <a:off x="2059174" y="4849907"/>
            <a:ext cx="3709595" cy="2679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273C7E9-164C-B47B-A04B-F7871F1E14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658" t="75924" r="69747" b="21180"/>
          <a:stretch/>
        </p:blipFill>
        <p:spPr>
          <a:xfrm flipV="1">
            <a:off x="8727459" y="4947923"/>
            <a:ext cx="1950701" cy="1828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7601084-84CF-5165-C450-9B10686E053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658" t="75924" r="69747" b="21180"/>
          <a:stretch/>
        </p:blipFill>
        <p:spPr>
          <a:xfrm flipV="1">
            <a:off x="8610600" y="5324676"/>
            <a:ext cx="2067560" cy="19383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66C7C70-1984-E647-CD0A-B66A5E451AD3}"/>
              </a:ext>
            </a:extLst>
          </p:cNvPr>
          <p:cNvSpPr/>
          <p:nvPr/>
        </p:nvSpPr>
        <p:spPr>
          <a:xfrm>
            <a:off x="7393410" y="5021485"/>
            <a:ext cx="4565508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1" dirty="0">
                <a:ln w="0"/>
                <a:solidFill>
                  <a:srgbClr val="061B3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COMPETITIVE</a:t>
            </a:r>
            <a:endParaRPr lang="en-US" b="1" cap="none" spc="0" dirty="0">
              <a:ln w="0"/>
              <a:solidFill>
                <a:srgbClr val="061B3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52E673-4437-3F93-695F-5C400AFFA2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658" t="75924" r="53765" b="21180"/>
          <a:stretch/>
        </p:blipFill>
        <p:spPr>
          <a:xfrm>
            <a:off x="6630088" y="6065959"/>
            <a:ext cx="4943348" cy="56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348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7376"/>
            <a:ext cx="12192000" cy="58477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square" anchor="ctr">
            <a:spAutoFit/>
          </a:bodyPr>
          <a:lstStyle>
            <a:lvl1pPr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US" altLang="en-US" sz="3200" dirty="0" err="1">
                <a:solidFill>
                  <a:srgbClr val="C00000"/>
                </a:solidFill>
                <a:latin typeface="Agency FB" panose="020B0503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Techstack</a:t>
            </a:r>
            <a:r>
              <a:rPr lang="en-US" altLang="en-US" sz="3200" dirty="0">
                <a:solidFill>
                  <a:srgbClr val="C00000"/>
                </a:solidFill>
                <a:latin typeface="Agency FB" panose="020B0503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Implementation</a:t>
            </a:r>
            <a:endParaRPr lang="en-US" altLang="en-US" sz="3200" dirty="0">
              <a:latin typeface="Agency FB" panose="020B05030202020202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56DE6-2ABB-4783-8F6A-B466A5883C0A}" type="slidenum">
              <a:rPr lang="en-US" smtClean="0"/>
              <a:t>4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B07184-F9FB-34A9-00C7-1A25C1C1A3D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" t="59684" r="46163" b="4233"/>
          <a:stretch>
            <a:fillRect/>
          </a:stretch>
        </p:blipFill>
        <p:spPr>
          <a:xfrm>
            <a:off x="8368599" y="4767626"/>
            <a:ext cx="3599283" cy="15773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D1AC4B9-E54B-7047-C3A6-4FA6E08AAD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4418" t="20572" b="4234"/>
          <a:stretch>
            <a:fillRect/>
          </a:stretch>
        </p:blipFill>
        <p:spPr>
          <a:xfrm>
            <a:off x="8368599" y="1054134"/>
            <a:ext cx="3599283" cy="36882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1D40BF-B0D6-8938-E688-90DC7A2E34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5900" r="90181" b="4234"/>
          <a:stretch>
            <a:fillRect/>
          </a:stretch>
        </p:blipFill>
        <p:spPr>
          <a:xfrm>
            <a:off x="8368599" y="2001214"/>
            <a:ext cx="428439" cy="56915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A3B6E02-07E6-92FE-3E36-355A66061FC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131" t="15331" r="131" b="-12288"/>
          <a:stretch>
            <a:fillRect/>
          </a:stretch>
        </p:blipFill>
        <p:spPr>
          <a:xfrm>
            <a:off x="224118" y="747741"/>
            <a:ext cx="6859554" cy="6650857"/>
          </a:xfrm>
          <a:prstGeom prst="rect">
            <a:avLst/>
          </a:prstGeom>
        </p:spPr>
      </p:pic>
      <p:pic>
        <p:nvPicPr>
          <p:cNvPr id="1026" name="Picture 2" descr="Leaflet Logo PNG Vector (SVG) Free Download">
            <a:extLst>
              <a:ext uri="{FF2B5EF4-FFF2-40B4-BE49-F238E27FC236}">
                <a16:creationId xmlns:a16="http://schemas.microsoft.com/office/drawing/2014/main" id="{AB9DB66E-C7CF-BA94-252D-936CD863E2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1299" y="2298025"/>
            <a:ext cx="1750914" cy="1647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4735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7376"/>
            <a:ext cx="12192000" cy="58477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square" anchor="ctr">
            <a:spAutoFit/>
          </a:bodyPr>
          <a:lstStyle>
            <a:lvl1pPr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9429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defRPr/>
            </a:pPr>
            <a:r>
              <a:rPr lang="en-US" altLang="en-US" sz="3200" dirty="0">
                <a:solidFill>
                  <a:srgbClr val="C00000"/>
                </a:solidFill>
                <a:latin typeface="Agency FB" panose="020B050302020202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Sustainability &amp; Scalability </a:t>
            </a:r>
            <a:endParaRPr lang="en-US" altLang="en-US" sz="3200" dirty="0">
              <a:latin typeface="Agency FB" panose="020B05030202020202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56DE6-2ABB-4783-8F6A-B466A5883C0A}" type="slidenum">
              <a:rPr lang="en-US" smtClean="0"/>
              <a:t>5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8C8FE9-587C-5364-8117-BEEC4416E0E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266" b="8808"/>
          <a:stretch/>
        </p:blipFill>
        <p:spPr>
          <a:xfrm>
            <a:off x="45338" y="597302"/>
            <a:ext cx="12059216" cy="626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798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</TotalTime>
  <Words>130</Words>
  <Application>Microsoft Office PowerPoint</Application>
  <PresentationFormat>Widescreen</PresentationFormat>
  <Paragraphs>16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Agency FB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Principal</dc:creator>
  <cp:lastModifiedBy>Harishchandra Patange</cp:lastModifiedBy>
  <cp:revision>33</cp:revision>
  <dcterms:created xsi:type="dcterms:W3CDTF">2025-04-07T05:01:34Z</dcterms:created>
  <dcterms:modified xsi:type="dcterms:W3CDTF">2025-06-06T18:39:38Z</dcterms:modified>
</cp:coreProperties>
</file>

<file path=docProps/thumbnail.jpeg>
</file>